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0" r:id="rId1"/>
  </p:sldMasterIdLst>
  <p:notesMasterIdLst>
    <p:notesMasterId r:id="rId25"/>
  </p:notesMasterIdLst>
  <p:sldIdLst>
    <p:sldId id="270" r:id="rId2"/>
    <p:sldId id="283" r:id="rId3"/>
    <p:sldId id="274" r:id="rId4"/>
    <p:sldId id="280" r:id="rId5"/>
    <p:sldId id="261" r:id="rId6"/>
    <p:sldId id="284" r:id="rId7"/>
    <p:sldId id="285" r:id="rId8"/>
    <p:sldId id="257" r:id="rId9"/>
    <p:sldId id="262" r:id="rId10"/>
    <p:sldId id="287" r:id="rId11"/>
    <p:sldId id="263" r:id="rId12"/>
    <p:sldId id="264" r:id="rId13"/>
    <p:sldId id="258" r:id="rId14"/>
    <p:sldId id="286" r:id="rId15"/>
    <p:sldId id="259" r:id="rId16"/>
    <p:sldId id="273" r:id="rId17"/>
    <p:sldId id="265" r:id="rId18"/>
    <p:sldId id="289" r:id="rId19"/>
    <p:sldId id="266" r:id="rId20"/>
    <p:sldId id="267" r:id="rId21"/>
    <p:sldId id="282" r:id="rId22"/>
    <p:sldId id="271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7" autoAdjust="0"/>
    <p:restoredTop sz="94681"/>
  </p:normalViewPr>
  <p:slideViewPr>
    <p:cSldViewPr snapToGrid="0">
      <p:cViewPr varScale="1">
        <p:scale>
          <a:sx n="102" d="100"/>
          <a:sy n="102" d="100"/>
        </p:scale>
        <p:origin x="66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7888E-D275-ED49-BBDD-15788CBD1C7A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5DFFA-C468-B240-93D0-53C14C5A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0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1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0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82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62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5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9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3DBE2-271B-E9E0-6C3D-AF4E45FD4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04A52-29D5-9FC5-6DE7-E818EE259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60A6A1-61CF-7B9A-3FE2-249E0BC8E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5E7E9-C468-D1B7-81C9-90C1D2D05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78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6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4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lady has made our year great!</a:t>
            </a:r>
          </a:p>
          <a:p>
            <a:r>
              <a:rPr lang="en-US" dirty="0"/>
              <a:t>Executive Team for last year.</a:t>
            </a:r>
          </a:p>
          <a:p>
            <a:r>
              <a:rPr lang="en-US" dirty="0"/>
              <a:t>Lonnette Albury</a:t>
            </a:r>
          </a:p>
          <a:p>
            <a:r>
              <a:rPr lang="en-US" dirty="0"/>
              <a:t>Lydia Higgs</a:t>
            </a:r>
          </a:p>
          <a:p>
            <a:r>
              <a:rPr lang="en-US" dirty="0"/>
              <a:t>Sheree </a:t>
            </a:r>
            <a:r>
              <a:rPr lang="en-US" dirty="0" err="1"/>
              <a:t>Wallas</a:t>
            </a:r>
            <a:endParaRPr lang="en-US" dirty="0"/>
          </a:p>
          <a:p>
            <a:r>
              <a:rPr lang="en-US" dirty="0"/>
              <a:t>Heather Johnston</a:t>
            </a:r>
          </a:p>
          <a:p>
            <a:r>
              <a:rPr lang="en-US" dirty="0"/>
              <a:t>Laura Albury</a:t>
            </a:r>
          </a:p>
          <a:p>
            <a:r>
              <a:rPr lang="en-US" dirty="0"/>
              <a:t>Amanda Sawyer</a:t>
            </a:r>
          </a:p>
          <a:p>
            <a:r>
              <a:rPr lang="en-US" dirty="0"/>
              <a:t>Sindy Lowe</a:t>
            </a:r>
          </a:p>
          <a:p>
            <a:r>
              <a:rPr lang="en-US" dirty="0"/>
              <a:t>James Richard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4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0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8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C9D7A-4F0F-D395-4627-44B09B404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9D2BCA-4132-7144-9BDF-07FB4B1AC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90045-B940-31DE-A912-C1C647B89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3E213-24EC-829E-8D96-3BB674404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DFFA-C468-B240-93D0-53C14C5A70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6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362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1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3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99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0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66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3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49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86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2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6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4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7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5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9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3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6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  <p:sldLayoutId id="2147484207" r:id="rId17"/>
    <p:sldLayoutId id="214748420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heightsacademy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4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9EC0B389-6C5B-4613-955F-777B28DF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D9D79-4039-7E2D-81B2-C896AB74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943953"/>
            <a:ext cx="9755187" cy="30603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Welcome to the</a:t>
            </a:r>
            <a:br>
              <a:rPr lang="en-US" sz="7200" dirty="0"/>
            </a:br>
            <a:r>
              <a:rPr lang="en-US" sz="7200" dirty="0"/>
              <a:t>2025 PTA Annual </a:t>
            </a:r>
            <a:br>
              <a:rPr lang="en-US" sz="7200" dirty="0"/>
            </a:br>
            <a:r>
              <a:rPr lang="en-US" sz="7200" dirty="0"/>
              <a:t>General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B2BF-5285-DCDE-32D7-CA006EA410CA}"/>
              </a:ext>
            </a:extLst>
          </p:cNvPr>
          <p:cNvSpPr txBox="1"/>
          <p:nvPr/>
        </p:nvSpPr>
        <p:spPr>
          <a:xfrm>
            <a:off x="1218406" y="4105403"/>
            <a:ext cx="9755187" cy="1073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2800" cap="all">
                <a:solidFill>
                  <a:schemeClr val="tx1">
                    <a:lumMod val="85000"/>
                    <a:lumOff val="15000"/>
                  </a:schemeClr>
                </a:solidFill>
              </a:rPr>
              <a:t>Forest Heights Academy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AC43696-2597-400A-96DE-C9CA14634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9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E8266-6D20-0EDF-847B-638E43695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0955-0199-E164-3E1A-FB6A6C4D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3. 5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Get to Know Ms. </a:t>
            </a:r>
            <a:r>
              <a:rPr lang="en-US" sz="2600" dirty="0" err="1">
                <a:solidFill>
                  <a:srgbClr val="FFFFFF"/>
                </a:solidFill>
              </a:rPr>
              <a:t>walz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A13D-51E5-F343-8174-6E8233BE5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905" y="1"/>
            <a:ext cx="6631806" cy="5795888"/>
          </a:xfrm>
        </p:spPr>
        <p:txBody>
          <a:bodyPr anchor="ctr">
            <a:noAutofit/>
          </a:bodyPr>
          <a:lstStyle/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issues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Peer tutoring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Counseling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Life skills</a:t>
            </a:r>
          </a:p>
        </p:txBody>
      </p:sp>
    </p:spTree>
    <p:extLst>
      <p:ext uri="{BB962C8B-B14F-4D97-AF65-F5344CB8AC3E}">
        <p14:creationId xmlns:p14="http://schemas.microsoft.com/office/powerpoint/2010/main" val="40318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2323-5FAB-4A0F-9909-F3382EF8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4. 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Get to know our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999F1-B6C8-4F1E-9764-C16A03E4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4" y="0"/>
            <a:ext cx="5339433" cy="5627077"/>
          </a:xfrm>
        </p:spPr>
        <p:txBody>
          <a:bodyPr anchor="ctr">
            <a:no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Get to know YOUR CHILD’S teachers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Please use e-mail                                     (not THINKWAVE, social media 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TO CONTACT TEACHERS</a:t>
            </a:r>
          </a:p>
        </p:txBody>
      </p:sp>
    </p:spTree>
    <p:extLst>
      <p:ext uri="{BB962C8B-B14F-4D97-AF65-F5344CB8AC3E}">
        <p14:creationId xmlns:p14="http://schemas.microsoft.com/office/powerpoint/2010/main" val="34839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B8AB-303D-4C58-BEAE-3BC9E904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5. 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Reinforce positive </a:t>
            </a:r>
            <a:r>
              <a:rPr lang="en-US" sz="2800" dirty="0" err="1">
                <a:solidFill>
                  <a:srgbClr val="FFFFFF"/>
                </a:solidFill>
              </a:rPr>
              <a:t>behaviour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29D19-3671-4876-9EBB-10F8281E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505" y="294290"/>
            <a:ext cx="5992837" cy="5515668"/>
          </a:xfrm>
        </p:spPr>
        <p:txBody>
          <a:bodyPr anchor="ctr">
            <a:normAutofit/>
          </a:bodyPr>
          <a:lstStyle/>
          <a:p>
            <a:pPr marL="457200" lvl="1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Join us in encouraging our        students to do great things!</a:t>
            </a:r>
          </a:p>
          <a:p>
            <a:pPr algn="ctr"/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Free Dress Days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Free Dress Coupons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Merits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of the Month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Caught Doing Good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Pizza and Ice Cream Parties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Field Trips and Class Trips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Annual awards night</a:t>
            </a:r>
          </a:p>
          <a:p>
            <a:pPr marL="457200" lvl="1" indent="0" algn="ctr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9252-785B-4D9F-9239-642D20C6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6. 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Support the school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E4C8B-A9AC-41AF-B9F7-98F954B2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905" y="0"/>
            <a:ext cx="6561467" cy="5964702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that your child attends school, is on time, and is in uniform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that your child has breakfast &amp; an SSR book everyday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Don’t send a phone, smart watch, gum, coffee, energy drink or Headphones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Medication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 given to Ms. McDonald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Labelled lunches must be brought to the office before Noon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Pick your child up promptly after school and clubs</a:t>
            </a:r>
          </a:p>
        </p:txBody>
      </p:sp>
    </p:spTree>
    <p:extLst>
      <p:ext uri="{BB962C8B-B14F-4D97-AF65-F5344CB8AC3E}">
        <p14:creationId xmlns:p14="http://schemas.microsoft.com/office/powerpoint/2010/main" val="24500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9252-785B-4D9F-9239-642D20C6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484" y="1035640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6. 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Support the school rules</a:t>
            </a:r>
          </a:p>
        </p:txBody>
      </p:sp>
    </p:spTree>
    <p:extLst>
      <p:ext uri="{BB962C8B-B14F-4D97-AF65-F5344CB8AC3E}">
        <p14:creationId xmlns:p14="http://schemas.microsoft.com/office/powerpoint/2010/main" val="28172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1B09-0017-47C3-B60A-4C0A0D95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7. 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Work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629B8-1E24-4069-9C18-CF7BCB551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906" y="252248"/>
            <a:ext cx="6659940" cy="547330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Bring out the best in our students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Grace period for homework (9 am)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Coursework deadlines are firm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that your child is following all uniform and jewelry rules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Pay school fees on time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Parental advisories must be signed and returned for students to attend class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Discourage the use of AI to complete work</a:t>
            </a:r>
          </a:p>
        </p:txBody>
      </p:sp>
    </p:spTree>
    <p:extLst>
      <p:ext uri="{BB962C8B-B14F-4D97-AF65-F5344CB8AC3E}">
        <p14:creationId xmlns:p14="http://schemas.microsoft.com/office/powerpoint/2010/main" val="14706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3D54-9190-4A43-8930-E9A6C464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7.5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Ensure your child’s file is complete- Deadline is tomorrow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90ACB6-DCF5-F8B3-8823-5873CB5EE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-1089764"/>
            <a:ext cx="6032458" cy="7628350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Passport or Birth Certificate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Immunization Records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NIB Smart Card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Residency Permits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BJC Results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Signed Handbook Agreement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Student Accident Insurance Form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Field Trip Permission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SLip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Emergency Contacts</a:t>
            </a:r>
          </a:p>
        </p:txBody>
      </p:sp>
    </p:spTree>
    <p:extLst>
      <p:ext uri="{BB962C8B-B14F-4D97-AF65-F5344CB8AC3E}">
        <p14:creationId xmlns:p14="http://schemas.microsoft.com/office/powerpoint/2010/main" val="10922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2265-7AD4-4FE9-B45E-EF9CA4CF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8. 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Remember that clubs &amp; activities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1A2F-EEB9-4BF8-BDEE-675B22AF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23" y="147145"/>
            <a:ext cx="5792919" cy="5634677"/>
          </a:xfrm>
        </p:spPr>
        <p:txBody>
          <a:bodyPr anchor="ctr">
            <a:noAutofit/>
          </a:bodyPr>
          <a:lstStyle/>
          <a:p>
            <a:pPr marL="457200" lvl="1" indent="0" algn="ctr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Don’t wait until Grade 12!</a:t>
            </a:r>
          </a:p>
          <a:p>
            <a:pPr marL="0" indent="0" algn="ctr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Clubs have started</a:t>
            </a:r>
          </a:p>
          <a:p>
            <a:pPr lvl="1"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Community-Based Clubs</a:t>
            </a:r>
          </a:p>
          <a:p>
            <a:pPr lvl="1"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Church Activities</a:t>
            </a:r>
          </a:p>
          <a:p>
            <a:pPr lvl="1"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Youth Groups</a:t>
            </a:r>
          </a:p>
          <a:p>
            <a:pPr lvl="1"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Sports</a:t>
            </a:r>
          </a:p>
          <a:p>
            <a:pPr lvl="1"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30 Hours of Community Service required</a:t>
            </a:r>
          </a:p>
        </p:txBody>
      </p:sp>
    </p:spTree>
    <p:extLst>
      <p:ext uri="{BB962C8B-B14F-4D97-AF65-F5344CB8AC3E}">
        <p14:creationId xmlns:p14="http://schemas.microsoft.com/office/powerpoint/2010/main" val="16737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8602F-DEA8-01D8-0DCA-740F00936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8C42-55AB-16FD-3D72-C0119C41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E12FD-C96D-C42F-8F4B-407B56EC4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23" y="147145"/>
            <a:ext cx="5792919" cy="5634677"/>
          </a:xfrm>
        </p:spPr>
        <p:txBody>
          <a:bodyPr anchor="ctr">
            <a:noAutofit/>
          </a:bodyPr>
          <a:lstStyle/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Girl guides &amp; ranger guides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Crochet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Junkanoo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Interact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Unite Bible Club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Eco-Club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Book club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Communications club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Speech &amp; Debate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Spelling</a:t>
            </a:r>
          </a:p>
        </p:txBody>
      </p:sp>
    </p:spTree>
    <p:extLst>
      <p:ext uri="{BB962C8B-B14F-4D97-AF65-F5344CB8AC3E}">
        <p14:creationId xmlns:p14="http://schemas.microsoft.com/office/powerpoint/2010/main" val="2439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B693-CEC6-400E-9FE2-B03CF804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9.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Focus on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99C37-AA91-4F4E-A88B-E4CC839B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775" y="-1"/>
            <a:ext cx="6414868" cy="559894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that your child completes AND turns in their homework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Stay on top of homework by signing your child’s homework book!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Thinkwave to monitor progress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 your child up for peer tutoring IF needed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Sports will only be allowed for students that are doing well academically and following the rules</a:t>
            </a:r>
          </a:p>
        </p:txBody>
      </p:sp>
    </p:spTree>
    <p:extLst>
      <p:ext uri="{BB962C8B-B14F-4D97-AF65-F5344CB8AC3E}">
        <p14:creationId xmlns:p14="http://schemas.microsoft.com/office/powerpoint/2010/main" val="371499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15DA87D-133C-4F77-8863-8B66D40F9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C436ED1-B374-4FA9-AC69-CA9B086E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0" name="Rectangle 29">
              <a:extLst>
                <a:ext uri="{FF2B5EF4-FFF2-40B4-BE49-F238E27FC236}">
                  <a16:creationId xmlns:a16="http://schemas.microsoft.com/office/drawing/2014/main" id="{0BF795C8-C503-458A-B6C7-5C3B78FA6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9605B65-A1AD-48AA-9FA4-0239C3E3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58A24C-9ADB-45F1-90ED-8B0C00DF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9" name="Content Placeholder 8" descr="A sign in front of a building&#10;&#10;Description automatically generated">
            <a:extLst>
              <a:ext uri="{FF2B5EF4-FFF2-40B4-BE49-F238E27FC236}">
                <a16:creationId xmlns:a16="http://schemas.microsoft.com/office/drawing/2014/main" id="{5682A82E-F5F2-DAC9-2181-F4093B160A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323" b="967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3D54-9190-4A43-8930-E9A6C464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10.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Support your PTA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165C-F57D-4C82-BBA2-DBE8DFC35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906" y="-91440"/>
            <a:ext cx="6561466" cy="7040879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only have one meeting a year, so thank you for coming!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Executive Team will plan the fall event and the spring raffle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Join us and volunteer for these amazing events!</a:t>
            </a:r>
          </a:p>
        </p:txBody>
      </p:sp>
    </p:spTree>
    <p:extLst>
      <p:ext uri="{BB962C8B-B14F-4D97-AF65-F5344CB8AC3E}">
        <p14:creationId xmlns:p14="http://schemas.microsoft.com/office/powerpoint/2010/main" val="4576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394469C4-3240-23D6-91A1-1406C5010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3355862" y="702002"/>
            <a:ext cx="5480275" cy="4315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23B47E-5A8C-7629-117E-28AD70A83C13}"/>
              </a:ext>
            </a:extLst>
          </p:cNvPr>
          <p:cNvSpPr txBox="1"/>
          <p:nvPr/>
        </p:nvSpPr>
        <p:spPr>
          <a:xfrm>
            <a:off x="3355862" y="5629987"/>
            <a:ext cx="548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Questions and Answers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F4095B-CB8D-36C0-51A6-673318BA7F53}"/>
              </a:ext>
            </a:extLst>
          </p:cNvPr>
          <p:cNvSpPr txBox="1"/>
          <p:nvPr/>
        </p:nvSpPr>
        <p:spPr>
          <a:xfrm>
            <a:off x="-267286" y="4107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logo of a house with palm trees and sun&#10;&#10;AI-generated content may be incorrect.">
            <a:extLst>
              <a:ext uri="{FF2B5EF4-FFF2-40B4-BE49-F238E27FC236}">
                <a16:creationId xmlns:a16="http://schemas.microsoft.com/office/drawing/2014/main" id="{E4094D48-5A83-9810-D44C-B5D18D3AE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36" y="518997"/>
            <a:ext cx="5950925" cy="46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52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CAB836-14F3-6E49-5FF0-E6E08004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0111"/>
            <a:ext cx="11529848" cy="3698672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Election of Officers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&amp;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Volunteer Class Representatives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Teacher Reps: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Ms. murphy &amp; Ms. Walz</a:t>
            </a:r>
            <a:endParaRPr lang="en-US" sz="4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45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CAB836-14F3-6E49-5FF0-E6E08004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07893"/>
            <a:ext cx="8991600" cy="393086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Thank you for coming!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i="1" u="sng" dirty="0">
                <a:solidFill>
                  <a:schemeClr val="tx1"/>
                </a:solidFill>
              </a:rPr>
              <a:t>Breakout Sessions:</a:t>
            </a:r>
            <a:br>
              <a:rPr lang="en-US" sz="5400" i="1" u="sng" dirty="0">
                <a:solidFill>
                  <a:schemeClr val="tx1"/>
                </a:solidFill>
              </a:rPr>
            </a:br>
            <a:r>
              <a:rPr lang="en-US" sz="5400" i="1" dirty="0">
                <a:solidFill>
                  <a:schemeClr val="tx1"/>
                </a:solidFill>
              </a:rPr>
              <a:t>Grade 9 – Room 103</a:t>
            </a:r>
            <a:br>
              <a:rPr lang="en-US" sz="5400" i="1" dirty="0">
                <a:solidFill>
                  <a:schemeClr val="tx1"/>
                </a:solidFill>
              </a:rPr>
            </a:br>
            <a:r>
              <a:rPr lang="en-US" sz="5400" i="1" dirty="0">
                <a:solidFill>
                  <a:schemeClr val="tx1"/>
                </a:solidFill>
              </a:rPr>
              <a:t>Grade 12 – Room 104</a:t>
            </a:r>
          </a:p>
        </p:txBody>
      </p:sp>
    </p:spTree>
    <p:extLst>
      <p:ext uri="{BB962C8B-B14F-4D97-AF65-F5344CB8AC3E}">
        <p14:creationId xmlns:p14="http://schemas.microsoft.com/office/powerpoint/2010/main" val="180987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4666C9-419F-C640-AAD7-EF20714E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864728"/>
            <a:ext cx="5670360" cy="51285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spc="200" dirty="0">
                <a:solidFill>
                  <a:schemeClr val="tx1"/>
                </a:solidFill>
              </a:rPr>
              <a:t>1. </a:t>
            </a:r>
            <a:r>
              <a:rPr lang="en-US" sz="2100" spc="200" dirty="0" err="1">
                <a:solidFill>
                  <a:schemeClr val="tx1"/>
                </a:solidFill>
              </a:rPr>
              <a:t>WelcomE</a:t>
            </a:r>
            <a:r>
              <a:rPr lang="en-US" sz="2100" spc="200" dirty="0">
                <a:solidFill>
                  <a:schemeClr val="tx1"/>
                </a:solidFill>
              </a:rPr>
              <a:t>- Mr. j. Richard</a:t>
            </a:r>
            <a:br>
              <a:rPr lang="en-US" sz="2100" spc="200" dirty="0">
                <a:solidFill>
                  <a:schemeClr val="tx1"/>
                </a:solidFill>
              </a:rPr>
            </a:br>
            <a:br>
              <a:rPr lang="en-US" sz="2100" spc="200" dirty="0">
                <a:solidFill>
                  <a:schemeClr val="tx1"/>
                </a:solidFill>
              </a:rPr>
            </a:br>
            <a:r>
              <a:rPr lang="en-US" sz="2100" spc="200" dirty="0">
                <a:solidFill>
                  <a:schemeClr val="tx1"/>
                </a:solidFill>
              </a:rPr>
              <a:t>2. Prayer- Mrs. S. Miller</a:t>
            </a:r>
            <a:br>
              <a:rPr lang="en-US" sz="2100" spc="200" dirty="0">
                <a:solidFill>
                  <a:schemeClr val="tx1"/>
                </a:solidFill>
              </a:rPr>
            </a:br>
            <a:br>
              <a:rPr lang="en-US" sz="2100" spc="200" dirty="0">
                <a:solidFill>
                  <a:schemeClr val="tx1"/>
                </a:solidFill>
              </a:rPr>
            </a:br>
            <a:r>
              <a:rPr lang="en-US" sz="2100" spc="200" dirty="0">
                <a:solidFill>
                  <a:schemeClr val="tx1"/>
                </a:solidFill>
              </a:rPr>
              <a:t>3.President’s </a:t>
            </a:r>
            <a:r>
              <a:rPr lang="en-US" sz="2100" spc="200" dirty="0" err="1">
                <a:solidFill>
                  <a:schemeClr val="tx1"/>
                </a:solidFill>
              </a:rPr>
              <a:t>ReporT</a:t>
            </a:r>
            <a:r>
              <a:rPr lang="en-US" sz="2100" spc="200" dirty="0">
                <a:solidFill>
                  <a:schemeClr val="tx1"/>
                </a:solidFill>
              </a:rPr>
              <a:t>- Ms. L. </a:t>
            </a:r>
            <a:r>
              <a:rPr lang="en-US" sz="2100" spc="200" dirty="0" err="1">
                <a:solidFill>
                  <a:schemeClr val="tx1"/>
                </a:solidFill>
              </a:rPr>
              <a:t>albury</a:t>
            </a:r>
            <a:br>
              <a:rPr lang="en-US" sz="2100" spc="200" dirty="0">
                <a:solidFill>
                  <a:schemeClr val="tx1"/>
                </a:solidFill>
              </a:rPr>
            </a:br>
            <a:br>
              <a:rPr lang="en-US" sz="2100" spc="200" dirty="0">
                <a:solidFill>
                  <a:schemeClr val="tx1"/>
                </a:solidFill>
              </a:rPr>
            </a:br>
            <a:r>
              <a:rPr lang="en-US" sz="2100" spc="200" dirty="0">
                <a:solidFill>
                  <a:schemeClr val="tx1"/>
                </a:solidFill>
              </a:rPr>
              <a:t>4. Sports/PE report- Mrs. L. Rees</a:t>
            </a:r>
            <a:br>
              <a:rPr lang="en-US" sz="2100" spc="200" dirty="0">
                <a:solidFill>
                  <a:schemeClr val="tx1"/>
                </a:solidFill>
              </a:rPr>
            </a:br>
            <a:br>
              <a:rPr lang="en-US" sz="2100" spc="200" dirty="0">
                <a:solidFill>
                  <a:schemeClr val="tx1"/>
                </a:solidFill>
              </a:rPr>
            </a:br>
            <a:r>
              <a:rPr lang="en-US" sz="2100" spc="200" dirty="0">
                <a:solidFill>
                  <a:schemeClr val="tx1"/>
                </a:solidFill>
              </a:rPr>
              <a:t>5. Principal’s Report- </a:t>
            </a:r>
            <a:r>
              <a:rPr lang="en-US" sz="2100" spc="200" dirty="0" err="1">
                <a:solidFill>
                  <a:schemeClr val="tx1"/>
                </a:solidFill>
              </a:rPr>
              <a:t>mr.</a:t>
            </a:r>
            <a:r>
              <a:rPr lang="en-US" sz="2100" spc="200" dirty="0">
                <a:solidFill>
                  <a:schemeClr val="tx1"/>
                </a:solidFill>
              </a:rPr>
              <a:t> J. Richard</a:t>
            </a:r>
            <a:br>
              <a:rPr lang="en-US" sz="2100" spc="200" dirty="0">
                <a:solidFill>
                  <a:schemeClr val="tx1"/>
                </a:solidFill>
              </a:rPr>
            </a:br>
            <a:br>
              <a:rPr lang="en-US" sz="2100" spc="200" dirty="0">
                <a:solidFill>
                  <a:schemeClr val="tx1"/>
                </a:solidFill>
              </a:rPr>
            </a:br>
            <a:r>
              <a:rPr lang="en-US" sz="2100" spc="200" dirty="0">
                <a:solidFill>
                  <a:schemeClr val="tx1"/>
                </a:solidFill>
              </a:rPr>
              <a:t>6. Election of Officers</a:t>
            </a:r>
            <a:br>
              <a:rPr lang="en-US" sz="2100" spc="200" dirty="0">
                <a:solidFill>
                  <a:schemeClr val="tx1"/>
                </a:solidFill>
              </a:rPr>
            </a:br>
            <a:br>
              <a:rPr lang="en-US" sz="2100" spc="200" dirty="0">
                <a:solidFill>
                  <a:schemeClr val="tx1"/>
                </a:solidFill>
              </a:rPr>
            </a:br>
            <a:r>
              <a:rPr lang="en-US" sz="2100" spc="200" dirty="0">
                <a:solidFill>
                  <a:schemeClr val="tx1"/>
                </a:solidFill>
              </a:rPr>
              <a:t>7. Designation of class reps</a:t>
            </a:r>
            <a:br>
              <a:rPr lang="en-US" sz="2100" spc="200" dirty="0">
                <a:solidFill>
                  <a:schemeClr val="tx1"/>
                </a:solidFill>
              </a:rPr>
            </a:br>
            <a:br>
              <a:rPr lang="en-US" sz="2100" spc="200" dirty="0">
                <a:solidFill>
                  <a:schemeClr val="tx1"/>
                </a:solidFill>
              </a:rPr>
            </a:br>
            <a:r>
              <a:rPr lang="en-US" sz="2100" spc="200" dirty="0">
                <a:solidFill>
                  <a:schemeClr val="tx1"/>
                </a:solidFill>
              </a:rPr>
              <a:t>8. Break out sessions- </a:t>
            </a:r>
            <a:r>
              <a:rPr lang="en-US" sz="2100" spc="200" dirty="0" err="1">
                <a:solidFill>
                  <a:schemeClr val="tx1"/>
                </a:solidFill>
              </a:rPr>
              <a:t>GradeS</a:t>
            </a:r>
            <a:r>
              <a:rPr lang="en-US" sz="2100" spc="200" dirty="0">
                <a:solidFill>
                  <a:schemeClr val="tx1"/>
                </a:solidFill>
              </a:rPr>
              <a:t> 9 &amp; 12</a:t>
            </a:r>
            <a:br>
              <a:rPr lang="en-US" sz="2100" spc="200" dirty="0">
                <a:solidFill>
                  <a:schemeClr val="tx1"/>
                </a:solidFill>
              </a:rPr>
            </a:br>
            <a:endParaRPr lang="en-US" sz="2100" spc="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2CF7D-3429-B6DB-0985-F79BB1C9DE86}"/>
              </a:ext>
            </a:extLst>
          </p:cNvPr>
          <p:cNvSpPr txBox="1"/>
          <p:nvPr/>
        </p:nvSpPr>
        <p:spPr>
          <a:xfrm>
            <a:off x="983062" y="864729"/>
            <a:ext cx="3349500" cy="512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28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BFCA9E-15A5-437B-9F71-6FA5091EF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6015"/>
            <a:ext cx="0" cy="3145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88F31-3674-4CDE-9066-EFBF53D1B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8" y="864728"/>
            <a:ext cx="5670360" cy="5128544"/>
          </a:xfrm>
        </p:spPr>
        <p:txBody>
          <a:bodyPr anchor="ctr">
            <a:normAutofit/>
          </a:bodyPr>
          <a:lstStyle/>
          <a:p>
            <a:pPr algn="l"/>
            <a:r>
              <a:rPr lang="en-US" sz="6600"/>
              <a:t>Mr. Richard’s Top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F1B5E-1873-4F77-949E-F1A32F8B0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062" y="864729"/>
            <a:ext cx="3349500" cy="512854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workING together to achieve excellence!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FCA9E-15A5-437B-9F71-6FA5091EF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6015"/>
            <a:ext cx="0" cy="3145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2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A355-99C7-4488-BB86-B698CB23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1. 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Use The School Website!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4F9A-1CE6-4A08-B221-E911D76E2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198" y="2503564"/>
            <a:ext cx="5320696" cy="185087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www.forestheightsacademy.org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09082732-5AD1-600E-C5AE-2234EF07D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514" y="161516"/>
            <a:ext cx="9122972" cy="5314794"/>
          </a:xfrm>
        </p:spPr>
      </p:pic>
    </p:spTree>
    <p:extLst>
      <p:ext uri="{BB962C8B-B14F-4D97-AF65-F5344CB8AC3E}">
        <p14:creationId xmlns:p14="http://schemas.microsoft.com/office/powerpoint/2010/main" val="264356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school application&#10;&#10;AI-generated content may be incorrect.">
            <a:extLst>
              <a:ext uri="{FF2B5EF4-FFF2-40B4-BE49-F238E27FC236}">
                <a16:creationId xmlns:a16="http://schemas.microsoft.com/office/drawing/2014/main" id="{AFBEC3B4-713B-809E-521F-CE6C7280C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7160" y="114301"/>
            <a:ext cx="10377679" cy="5429249"/>
          </a:xfrm>
        </p:spPr>
      </p:pic>
    </p:spTree>
    <p:extLst>
      <p:ext uri="{BB962C8B-B14F-4D97-AF65-F5344CB8AC3E}">
        <p14:creationId xmlns:p14="http://schemas.microsoft.com/office/powerpoint/2010/main" val="390747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5E15-3E97-435C-B913-4E82A86A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2. 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Stay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F527-A11F-4695-ACA8-2193F22D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4" y="241737"/>
            <a:ext cx="5563985" cy="6127531"/>
          </a:xfrm>
        </p:spPr>
        <p:txBody>
          <a:bodyPr anchor="ctr">
            <a:normAutofit/>
          </a:bodyPr>
          <a:lstStyle/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Read the monthly newsletter- the Falcon Flyer</a:t>
            </a:r>
          </a:p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Check your Inbox</a:t>
            </a:r>
          </a:p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Join the FHA Facebook Group</a:t>
            </a:r>
          </a:p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Contact the teacher directly if you have questions or concerns</a:t>
            </a:r>
          </a:p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When visiting campus, always check in at the office FIRST</a:t>
            </a:r>
          </a:p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For safety, campus is closed from   8 a.m. to 3:30 p.m.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3897-A8BB-446F-9861-6310A238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3. 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Get to Know Ms. McDonald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82C2-B478-463A-9A38-1C14BD67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905" y="1"/>
            <a:ext cx="6631806" cy="5795888"/>
          </a:xfrm>
        </p:spPr>
        <p:txBody>
          <a:bodyPr anchor="ctr">
            <a:noAutofit/>
          </a:bodyPr>
          <a:lstStyle/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School Fees/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Receipts/Statements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Billing Questions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Lunch Information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Transcript Requests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Absent student work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Late Arrivals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Early Pick-Ups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Medication/Band Aids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School Supplies</a:t>
            </a:r>
          </a:p>
          <a:p>
            <a:pPr lvl="1"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Updated documents or emergency contacts etc.</a:t>
            </a:r>
          </a:p>
        </p:txBody>
      </p:sp>
    </p:spTree>
    <p:extLst>
      <p:ext uri="{BB962C8B-B14F-4D97-AF65-F5344CB8AC3E}">
        <p14:creationId xmlns:p14="http://schemas.microsoft.com/office/powerpoint/2010/main" val="39431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8891</TotalTime>
  <Words>738</Words>
  <Application>Microsoft Macintosh PowerPoint</Application>
  <PresentationFormat>Widescreen</PresentationFormat>
  <Paragraphs>132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Impact</vt:lpstr>
      <vt:lpstr>Main Event</vt:lpstr>
      <vt:lpstr>Welcome to the 2025 PTA Annual  General Meeting</vt:lpstr>
      <vt:lpstr>PowerPoint Presentation</vt:lpstr>
      <vt:lpstr>1. WelcomE- Mr. j. Richard  2. Prayer- Mrs. S. Miller  3.President’s ReporT- Ms. L. albury  4. Sports/PE report- Mrs. L. Rees  5. Principal’s Report- mr. J. Richard  6. Election of Officers  7. Designation of class reps  8. Break out sessions- GradeS 9 &amp; 12 </vt:lpstr>
      <vt:lpstr>Mr. Richard’s Top 10</vt:lpstr>
      <vt:lpstr>1.   Use The School Website!</vt:lpstr>
      <vt:lpstr>PowerPoint Presentation</vt:lpstr>
      <vt:lpstr>PowerPoint Presentation</vt:lpstr>
      <vt:lpstr>2.   Stay In Touch</vt:lpstr>
      <vt:lpstr>3.   Get to Know Ms. McDonald</vt:lpstr>
      <vt:lpstr>3. 5  Get to Know Ms. walz</vt:lpstr>
      <vt:lpstr>4.   Get to know our teachers</vt:lpstr>
      <vt:lpstr>5.   Reinforce positive behaviour</vt:lpstr>
      <vt:lpstr>6.   Support the school rules</vt:lpstr>
      <vt:lpstr>6.   Support the school rules</vt:lpstr>
      <vt:lpstr>7.   Work together</vt:lpstr>
      <vt:lpstr>7.5 Ensure your child’s file is complete- Deadline is tomorrow</vt:lpstr>
      <vt:lpstr>8.   Remember that clubs &amp; activities matter</vt:lpstr>
      <vt:lpstr>clubs</vt:lpstr>
      <vt:lpstr>9.  Focus on academics</vt:lpstr>
      <vt:lpstr>10.  Support your PTA</vt:lpstr>
      <vt:lpstr>PowerPoint Presentation</vt:lpstr>
      <vt:lpstr>Election of Officers &amp;  Volunteer Class Representatives  Teacher Reps:  Ms. murphy &amp; Ms. Walz</vt:lpstr>
      <vt:lpstr>Thank you for coming!  Breakout Sessions: Grade 9 – Room 103 Grade 12 – Room 104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Richard’s Top 10</dc:title>
  <dc:creator>Forest Heights</dc:creator>
  <cp:lastModifiedBy>James Richard</cp:lastModifiedBy>
  <cp:revision>36</cp:revision>
  <dcterms:created xsi:type="dcterms:W3CDTF">2017-09-20T01:30:31Z</dcterms:created>
  <dcterms:modified xsi:type="dcterms:W3CDTF">2025-09-18T13:52:44Z</dcterms:modified>
</cp:coreProperties>
</file>